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56" r:id="rId2"/>
    <p:sldId id="257" r:id="rId3"/>
    <p:sldId id="258" r:id="rId4"/>
    <p:sldId id="259" r:id="rId5"/>
    <p:sldId id="268" r:id="rId6"/>
    <p:sldId id="260" r:id="rId7"/>
    <p:sldId id="261" r:id="rId8"/>
    <p:sldId id="262" r:id="rId9"/>
    <p:sldId id="269" r:id="rId10"/>
    <p:sldId id="263" r:id="rId11"/>
    <p:sldId id="264" r:id="rId12"/>
    <p:sldId id="265" r:id="rId13"/>
    <p:sldId id="266" r:id="rId14"/>
    <p:sldId id="267"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Steven Ellair" initials="SE" lastIdx="5" clrIdx="1">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9" autoAdjust="0"/>
    <p:restoredTop sz="85986" autoAdjust="0"/>
  </p:normalViewPr>
  <p:slideViewPr>
    <p:cSldViewPr>
      <p:cViewPr varScale="1">
        <p:scale>
          <a:sx n="91" d="100"/>
          <a:sy n="91" d="100"/>
        </p:scale>
        <p:origin x="1404"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12/2/2020</a:t>
            </a:fld>
            <a:endParaRPr lang="en-US"/>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Grafissimo/iStock.com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Direct the students to compare the list of things they created for living a happy and fulfilling life with this list from Jesus. Remind them that these Beatitudes are Jesus’ blueprint for living a happy and holy life. How is Jesus’ list the same as their list? How is it different? Emphasize the radical nature of the Beatitudes when compared with some of society’s values.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a:p>
        </p:txBody>
      </p:sp>
    </p:spTree>
    <p:extLst>
      <p:ext uri="{BB962C8B-B14F-4D97-AF65-F5344CB8AC3E}">
        <p14:creationId xmlns:p14="http://schemas.microsoft.com/office/powerpoint/2010/main" val="1957861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Africa Studio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Emphasize that Jesus’ Beatitudes are values that we live out through our moral choices.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a:p>
        </p:txBody>
      </p:sp>
    </p:spTree>
    <p:extLst>
      <p:ext uri="{BB962C8B-B14F-4D97-AF65-F5344CB8AC3E}">
        <p14:creationId xmlns:p14="http://schemas.microsoft.com/office/powerpoint/2010/main" val="3484436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Kristina </a:t>
            </a:r>
            <a:r>
              <a:rPr lang="en-US" sz="1200" dirty="0" err="1">
                <a:solidFill>
                  <a:schemeClr val="bg1">
                    <a:lumMod val="65000"/>
                  </a:schemeClr>
                </a:solidFill>
              </a:rPr>
              <a:t>Ismulyani</a:t>
            </a:r>
            <a:r>
              <a:rPr lang="en-US" sz="1200" dirty="0">
                <a:solidFill>
                  <a:schemeClr val="bg1">
                    <a:lumMod val="65000"/>
                  </a:schemeClr>
                </a:solidFill>
              </a:rPr>
              <a:t> / </a:t>
            </a:r>
            <a:r>
              <a:rPr lang="en-US" sz="1200" dirty="0" err="1">
                <a:solidFill>
                  <a:schemeClr val="bg1">
                    <a:lumMod val="65000"/>
                  </a:schemeClr>
                </a:solidFill>
              </a:rPr>
              <a:t>Shutterstock.com.com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word</a:t>
            </a:r>
            <a:r>
              <a:rPr lang="en-US" sz="1200" i="1" dirty="0">
                <a:solidFill>
                  <a:schemeClr val="bg1">
                    <a:lumMod val="65000"/>
                  </a:schemeClr>
                </a:solidFill>
              </a:rPr>
              <a:t> justify </a:t>
            </a:r>
            <a:r>
              <a:rPr lang="en-US" sz="1200" i="0" dirty="0">
                <a:solidFill>
                  <a:schemeClr val="bg1">
                    <a:lumMod val="65000"/>
                  </a:schemeClr>
                </a:solidFill>
              </a:rPr>
              <a:t>can have a negative connotation when it is used to explain a guilty person’s defensive response when accused of something. Emphasize that the meaning is positive when the word is used in the religious sense, explaining how God is at work forgiving our sin and bringing us into a more loving relationship with God and others.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a:p>
        </p:txBody>
      </p:sp>
    </p:spTree>
    <p:extLst>
      <p:ext uri="{BB962C8B-B14F-4D97-AF65-F5344CB8AC3E}">
        <p14:creationId xmlns:p14="http://schemas.microsoft.com/office/powerpoint/2010/main" val="25453683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Henrikus</a:t>
            </a:r>
            <a:r>
              <a:rPr lang="en-US" sz="1200" dirty="0">
                <a:solidFill>
                  <a:schemeClr val="bg1">
                    <a:lumMod val="65000"/>
                  </a:schemeClr>
                </a:solidFill>
              </a:rPr>
              <a:t> </a:t>
            </a:r>
            <a:r>
              <a:rPr lang="en-US" sz="1200" dirty="0" err="1">
                <a:solidFill>
                  <a:schemeClr val="bg1">
                    <a:lumMod val="65000"/>
                  </a:schemeClr>
                </a:solidFill>
              </a:rPr>
              <a:t>Dhani</a:t>
            </a:r>
            <a:r>
              <a:rPr lang="en-US" sz="1200" dirty="0">
                <a:solidFill>
                  <a:schemeClr val="bg1">
                    <a:lumMod val="65000"/>
                  </a:schemeClr>
                </a:solidFill>
              </a:rPr>
              <a:t> </a:t>
            </a:r>
            <a:r>
              <a:rPr lang="en-US" sz="1200" dirty="0" err="1">
                <a:solidFill>
                  <a:schemeClr val="bg1">
                    <a:lumMod val="65000"/>
                  </a:schemeClr>
                </a:solidFill>
              </a:rPr>
              <a:t>Indrata</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Presuming your students have been confirmed, ask them to think about their Confirmation name and the saint their name is based on. What made this saint holy? How was God’s grace at work in them?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a:p>
        </p:txBody>
      </p:sp>
    </p:spTree>
    <p:extLst>
      <p:ext uri="{BB962C8B-B14F-4D97-AF65-F5344CB8AC3E}">
        <p14:creationId xmlns:p14="http://schemas.microsoft.com/office/powerpoint/2010/main" val="1166320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fizkes/Shutterstock.com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would be a good opportunity to see if any of the students have heard of the “grace versus works” theological controversy. While this is less present now than years ago, it still lingers, so take the time to emphasize that Catholics do not believe they can work their way to Heaven. God’s love and mercy do not have to be earned; they are given to us without conditions. How might this make a difference in the way we understand God?</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a:p>
        </p:txBody>
      </p:sp>
    </p:spTree>
    <p:extLst>
      <p:ext uri="{BB962C8B-B14F-4D97-AF65-F5344CB8AC3E}">
        <p14:creationId xmlns:p14="http://schemas.microsoft.com/office/powerpoint/2010/main" val="9840294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tandemxvisuals/unsplash.com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might wish to begin by inviting the students to share their initial thoughts about the chapter focus question. You might also ask them this question: What might it mean that we even ask this question? This can get at the reality of conscience, of being part of something bigger than ourselves, and even at the existence of God.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Reimar/Shutterstock.com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Take the opportunity to review with the students the biblical stories about Creation and the origin of Original Sin. </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a:p>
        </p:txBody>
      </p:sp>
    </p:spTree>
    <p:extLst>
      <p:ext uri="{BB962C8B-B14F-4D97-AF65-F5344CB8AC3E}">
        <p14:creationId xmlns:p14="http://schemas.microsoft.com/office/powerpoint/2010/main" val="3968270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Hare Krishna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Review with the students the definitions for soul, intellect, and free will. Ask them how each of these gifts is a sign of our being created in God’s image.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a:p>
        </p:txBody>
      </p:sp>
    </p:spTree>
    <p:extLst>
      <p:ext uri="{BB962C8B-B14F-4D97-AF65-F5344CB8AC3E}">
        <p14:creationId xmlns:p14="http://schemas.microsoft.com/office/powerpoint/2010/main" val="17944512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Some possible answers: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Our soul: </a:t>
            </a:r>
            <a:r>
              <a:rPr lang="en-US" sz="1200" i="0" dirty="0">
                <a:solidFill>
                  <a:schemeClr val="bg1">
                    <a:lumMod val="65000"/>
                  </a:schemeClr>
                </a:solidFill>
              </a:rPr>
              <a:t>Our soul is immortal, not limited by time or space; it lets us be in communion with God as a unique individual.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Our intellect: </a:t>
            </a:r>
            <a:r>
              <a:rPr lang="en-US" sz="1200" i="0" dirty="0">
                <a:solidFill>
                  <a:schemeClr val="bg1">
                    <a:lumMod val="65000"/>
                  </a:schemeClr>
                </a:solidFill>
              </a:rPr>
              <a:t>Our intellect lets us understand the order that God has created; it allows us to distinguish between what is good and evil; it lets us understand how to be in communion with God.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Our free will: </a:t>
            </a:r>
            <a:r>
              <a:rPr lang="en-US" sz="1200" i="0" dirty="0">
                <a:solidFill>
                  <a:schemeClr val="bg1">
                    <a:lumMod val="65000"/>
                  </a:schemeClr>
                </a:solidFill>
              </a:rPr>
              <a:t>Our free will lets us choose to do the good determined by our intellect; it allows us to be responsible for our choices and determining our destiny; it allows us to choose to be in loving communion with God.</a:t>
            </a:r>
          </a:p>
        </p:txBody>
      </p:sp>
      <p:sp>
        <p:nvSpPr>
          <p:cNvPr id="4" name="Slide Number Placeholder 3"/>
          <p:cNvSpPr>
            <a:spLocks noGrp="1"/>
          </p:cNvSpPr>
          <p:nvPr>
            <p:ph type="sldNum" sz="quarter" idx="5"/>
          </p:nvPr>
        </p:nvSpPr>
        <p:spPr/>
        <p:txBody>
          <a:bodyPr/>
          <a:lstStyle/>
          <a:p>
            <a:fld id="{720DC229-7167-44B8-9A48-0708C090EF13}" type="slidenum">
              <a:rPr lang="en-US" smtClean="0"/>
              <a:pPr/>
              <a:t>5</a:t>
            </a:fld>
            <a:endParaRPr lang="en-US"/>
          </a:p>
        </p:txBody>
      </p:sp>
    </p:spTree>
    <p:extLst>
      <p:ext uri="{BB962C8B-B14F-4D97-AF65-F5344CB8AC3E}">
        <p14:creationId xmlns:p14="http://schemas.microsoft.com/office/powerpoint/2010/main" val="14145542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rudall30/Shutterstock.com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Explore the connection between free will and responsibility with questions like these: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When does having free will feel exciting and joyful? When does it feel like a burden?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When is it hardest to accept responsibility for your actions? Why?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In what situations do you feel like you don’t have much freedom to choose? What can you do to have greater freedom in those situations?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a:p>
        </p:txBody>
      </p:sp>
    </p:spTree>
    <p:extLst>
      <p:ext uri="{BB962C8B-B14F-4D97-AF65-F5344CB8AC3E}">
        <p14:creationId xmlns:p14="http://schemas.microsoft.com/office/powerpoint/2010/main" val="115048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rudall30/</a:t>
            </a:r>
            <a:r>
              <a:rPr lang="en-US" sz="1200" dirty="0" err="1">
                <a:solidFill>
                  <a:schemeClr val="bg1">
                    <a:lumMod val="65000"/>
                  </a:schemeClr>
                </a:solidFill>
              </a:rPr>
              <a:t>Shutterstock.com</a:t>
            </a: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read the consequences of Adam and Eve’s sin in Genesis 3:14</a:t>
            </a:r>
            <a:r>
              <a:rPr lang="en-US" sz="1200" kern="1200" dirty="0">
                <a:solidFill>
                  <a:schemeClr val="tx1"/>
                </a:solidFill>
                <a:effectLst/>
                <a:latin typeface="+mn-lt"/>
                <a:ea typeface="+mn-ea"/>
                <a:cs typeface="+mn-cs"/>
              </a:rPr>
              <a:t>–</a:t>
            </a:r>
            <a:r>
              <a:rPr lang="en-US" sz="1200" i="0" dirty="0">
                <a:solidFill>
                  <a:schemeClr val="bg1">
                    <a:lumMod val="65000"/>
                  </a:schemeClr>
                </a:solidFill>
              </a:rPr>
              <a:t>19 and identify the etiologies.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Be sure they understand that truth can be conveyed in different ways. Perhaps you could have them create a T-chart, contrasting the characteristics of scientific truth with the characteristics of spiritual truth as taught by etiologies.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a:p>
        </p:txBody>
      </p:sp>
    </p:spTree>
    <p:extLst>
      <p:ext uri="{BB962C8B-B14F-4D97-AF65-F5344CB8AC3E}">
        <p14:creationId xmlns:p14="http://schemas.microsoft.com/office/powerpoint/2010/main" val="3124454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Pictrider/Shutterstock.com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a:p>
        </p:txBody>
      </p:sp>
    </p:spTree>
    <p:extLst>
      <p:ext uri="{BB962C8B-B14F-4D97-AF65-F5344CB8AC3E}">
        <p14:creationId xmlns:p14="http://schemas.microsoft.com/office/powerpoint/2010/main" val="25964929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This discussion is in preparation for the list of Beatitudes on the next slide. </a:t>
            </a:r>
          </a:p>
        </p:txBody>
      </p:sp>
      <p:sp>
        <p:nvSpPr>
          <p:cNvPr id="4" name="Slide Number Placeholder 3"/>
          <p:cNvSpPr>
            <a:spLocks noGrp="1"/>
          </p:cNvSpPr>
          <p:nvPr>
            <p:ph type="sldNum" sz="quarter" idx="5"/>
          </p:nvPr>
        </p:nvSpPr>
        <p:spPr/>
        <p:txBody>
          <a:bodyPr/>
          <a:lstStyle/>
          <a:p>
            <a:fld id="{720DC229-7167-44B8-9A48-0708C090EF13}" type="slidenum">
              <a:rPr lang="en-US" smtClean="0"/>
              <a:pPr/>
              <a:t>9</a:t>
            </a:fld>
            <a:endParaRPr lang="en-US"/>
          </a:p>
        </p:txBody>
      </p:sp>
    </p:spTree>
    <p:extLst>
      <p:ext uri="{BB962C8B-B14F-4D97-AF65-F5344CB8AC3E}">
        <p14:creationId xmlns:p14="http://schemas.microsoft.com/office/powerpoint/2010/main" val="865625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p>
            <a:r>
              <a:rPr lang="en-US" dirty="0"/>
              <a:t>Moral Choices</a:t>
            </a:r>
            <a:br>
              <a:rPr lang="en-US" dirty="0"/>
            </a:br>
            <a:r>
              <a:rPr lang="en-US" dirty="0"/>
              <a:t>and God’s Plan</a:t>
            </a:r>
          </a:p>
        </p:txBody>
      </p:sp>
      <p:sp>
        <p:nvSpPr>
          <p:cNvPr id="3" name="Subtitle 2"/>
          <p:cNvSpPr txBox="1">
            <a:spLocks/>
          </p:cNvSpPr>
          <p:nvPr/>
        </p:nvSpPr>
        <p:spPr>
          <a:xfrm>
            <a:off x="0" y="35814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1, Chapter 1</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t>Document #: </a:t>
            </a:r>
            <a:r>
              <a:rPr lang="en-US" dirty="0"/>
              <a:t>TX006742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1080" y="949736"/>
            <a:ext cx="8229600" cy="533400"/>
          </a:xfrm>
        </p:spPr>
        <p:txBody>
          <a:bodyPr/>
          <a:lstStyle/>
          <a:p>
            <a:r>
              <a:rPr lang="en-US" dirty="0"/>
              <a:t>The Beatitudes</a:t>
            </a:r>
          </a:p>
        </p:txBody>
      </p:sp>
      <p:sp>
        <p:nvSpPr>
          <p:cNvPr id="3" name="Content Placeholder 2"/>
          <p:cNvSpPr>
            <a:spLocks noGrp="1"/>
          </p:cNvSpPr>
          <p:nvPr>
            <p:ph idx="1"/>
          </p:nvPr>
        </p:nvSpPr>
        <p:spPr>
          <a:xfrm>
            <a:off x="1021080" y="1608554"/>
            <a:ext cx="6477000" cy="4373563"/>
          </a:xfrm>
        </p:spPr>
        <p:txBody>
          <a:bodyPr>
            <a:normAutofit lnSpcReduction="10000"/>
          </a:bodyPr>
          <a:lstStyle/>
          <a:p>
            <a:pPr marL="228600" indent="-228600">
              <a:lnSpc>
                <a:spcPct val="110000"/>
              </a:lnSpc>
            </a:pPr>
            <a:r>
              <a:rPr lang="en-US" dirty="0"/>
              <a:t>“Blessed are the poor in spirit . . .”</a:t>
            </a:r>
          </a:p>
          <a:p>
            <a:pPr marL="228600" indent="-228600">
              <a:lnSpc>
                <a:spcPct val="110000"/>
              </a:lnSpc>
            </a:pPr>
            <a:r>
              <a:rPr lang="en-US" dirty="0"/>
              <a:t>“Blessed are they who mourn . . .”</a:t>
            </a:r>
          </a:p>
          <a:p>
            <a:pPr marL="228600" indent="-228600">
              <a:lnSpc>
                <a:spcPct val="110000"/>
              </a:lnSpc>
            </a:pPr>
            <a:r>
              <a:rPr lang="en-US" dirty="0"/>
              <a:t>“Blessed are the meek . . .”</a:t>
            </a:r>
          </a:p>
          <a:p>
            <a:pPr marL="228600" indent="-228600">
              <a:lnSpc>
                <a:spcPct val="110000"/>
              </a:lnSpc>
            </a:pPr>
            <a:r>
              <a:rPr lang="en-US" dirty="0"/>
              <a:t>“Blessed are they who hunger</a:t>
            </a:r>
            <a:br>
              <a:rPr lang="en-US" dirty="0"/>
            </a:br>
            <a:r>
              <a:rPr lang="en-US" dirty="0"/>
              <a:t>and thirst for righteousness . . .”</a:t>
            </a:r>
          </a:p>
          <a:p>
            <a:pPr marL="228600" indent="-228600">
              <a:lnSpc>
                <a:spcPct val="110000"/>
              </a:lnSpc>
            </a:pPr>
            <a:r>
              <a:rPr lang="en-US" dirty="0"/>
              <a:t>“Blessed are the merciful . . .”</a:t>
            </a:r>
          </a:p>
          <a:p>
            <a:pPr marL="228600" indent="-228600">
              <a:lnSpc>
                <a:spcPct val="110000"/>
              </a:lnSpc>
            </a:pPr>
            <a:r>
              <a:rPr lang="en-US" dirty="0"/>
              <a:t>“Blessed are the clean of heart . . .”</a:t>
            </a:r>
          </a:p>
          <a:p>
            <a:pPr marL="228600" indent="-228600">
              <a:lnSpc>
                <a:spcPct val="110000"/>
              </a:lnSpc>
            </a:pPr>
            <a:r>
              <a:rPr lang="en-US" dirty="0"/>
              <a:t>“Blessed are the peacemakers . . .”</a:t>
            </a:r>
          </a:p>
          <a:p>
            <a:pPr marL="228600" indent="-228600">
              <a:lnSpc>
                <a:spcPct val="110000"/>
              </a:lnSpc>
            </a:pPr>
            <a:r>
              <a:rPr lang="en-US" dirty="0"/>
              <a:t>“Blessed are they who are persecuted</a:t>
            </a:r>
            <a:br>
              <a:rPr lang="en-US" dirty="0"/>
            </a:br>
            <a:r>
              <a:rPr lang="en-US" dirty="0"/>
              <a:t>for the sake of righteousness . . .”</a:t>
            </a:r>
          </a:p>
        </p:txBody>
      </p:sp>
      <p:pic>
        <p:nvPicPr>
          <p:cNvPr id="7" name="Picture 6" descr="A person posing for the camera&#10;&#10;Description automatically generated">
            <a:extLst>
              <a:ext uri="{FF2B5EF4-FFF2-40B4-BE49-F238E27FC236}">
                <a16:creationId xmlns:a16="http://schemas.microsoft.com/office/drawing/2014/main" id="{255B25A0-7647-404F-85E2-50199CB589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72478" y="1828800"/>
            <a:ext cx="2671522" cy="3933073"/>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807182"/>
            <a:ext cx="8229600" cy="533400"/>
          </a:xfrm>
        </p:spPr>
        <p:txBody>
          <a:bodyPr>
            <a:normAutofit fontScale="90000"/>
          </a:bodyPr>
          <a:lstStyle/>
          <a:p>
            <a:r>
              <a:rPr lang="en-US" dirty="0"/>
              <a:t>The Beatitudes Bring Meaning to Our Moral Choices</a:t>
            </a:r>
          </a:p>
        </p:txBody>
      </p:sp>
      <p:sp>
        <p:nvSpPr>
          <p:cNvPr id="3" name="Content Placeholder 2"/>
          <p:cNvSpPr>
            <a:spLocks noGrp="1"/>
          </p:cNvSpPr>
          <p:nvPr>
            <p:ph idx="1"/>
          </p:nvPr>
        </p:nvSpPr>
        <p:spPr>
          <a:xfrm>
            <a:off x="618393" y="1570037"/>
            <a:ext cx="7907215" cy="4373563"/>
          </a:xfrm>
        </p:spPr>
        <p:txBody>
          <a:bodyPr/>
          <a:lstStyle/>
          <a:p>
            <a:pPr marL="228600" indent="-228600">
              <a:lnSpc>
                <a:spcPct val="114000"/>
              </a:lnSpc>
            </a:pPr>
            <a:r>
              <a:rPr lang="en-US" dirty="0"/>
              <a:t>They promise that will we know happiness by embracing the hardships of life, not by avoiding them.</a:t>
            </a:r>
          </a:p>
          <a:p>
            <a:pPr marL="228600" indent="-228600">
              <a:lnSpc>
                <a:spcPct val="114000"/>
              </a:lnSpc>
            </a:pPr>
            <a:r>
              <a:rPr lang="en-US" dirty="0"/>
              <a:t>They promise that we will know true joy by pursuing justice (righteousness) and peace, not by pursuing</a:t>
            </a:r>
            <a:br>
              <a:rPr lang="en-US" dirty="0"/>
            </a:br>
            <a:r>
              <a:rPr lang="en-US" dirty="0"/>
              <a:t>wealth, fame, or power.</a:t>
            </a:r>
          </a:p>
          <a:p>
            <a:pPr marL="228600" indent="-228600">
              <a:lnSpc>
                <a:spcPct val="114000"/>
              </a:lnSpc>
            </a:pPr>
            <a:r>
              <a:rPr lang="en-US" dirty="0"/>
              <a:t>Living the Beatitudes is</a:t>
            </a:r>
            <a:br>
              <a:rPr lang="en-US" dirty="0"/>
            </a:br>
            <a:r>
              <a:rPr lang="en-US" dirty="0"/>
              <a:t>challenging, but the Holy</a:t>
            </a:r>
            <a:br>
              <a:rPr lang="en-US" dirty="0"/>
            </a:br>
            <a:r>
              <a:rPr lang="en-US" dirty="0"/>
              <a:t>Trinity provides us with</a:t>
            </a:r>
            <a:br>
              <a:rPr lang="en-US" dirty="0"/>
            </a:br>
            <a:r>
              <a:rPr lang="en-US" dirty="0"/>
              <a:t>what we need to do so.</a:t>
            </a:r>
          </a:p>
        </p:txBody>
      </p:sp>
      <p:pic>
        <p:nvPicPr>
          <p:cNvPr id="5" name="Picture 4" descr="A person standing in front of a building&#10;&#10;Description automatically generated">
            <a:extLst>
              <a:ext uri="{FF2B5EF4-FFF2-40B4-BE49-F238E27FC236}">
                <a16:creationId xmlns:a16="http://schemas.microsoft.com/office/drawing/2014/main" id="{B89E9718-2634-AB4D-A84D-3E1F580B73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3581400"/>
            <a:ext cx="4114800" cy="27432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905933"/>
            <a:ext cx="8229600" cy="533400"/>
          </a:xfrm>
        </p:spPr>
        <p:txBody>
          <a:bodyPr/>
          <a:lstStyle/>
          <a:p>
            <a:r>
              <a:rPr lang="en-US" dirty="0"/>
              <a:t>Justification</a:t>
            </a:r>
          </a:p>
        </p:txBody>
      </p:sp>
      <p:sp>
        <p:nvSpPr>
          <p:cNvPr id="3" name="Content Placeholder 2"/>
          <p:cNvSpPr>
            <a:spLocks noGrp="1"/>
          </p:cNvSpPr>
          <p:nvPr>
            <p:ph idx="1"/>
          </p:nvPr>
        </p:nvSpPr>
        <p:spPr>
          <a:xfrm>
            <a:off x="990600" y="1570037"/>
            <a:ext cx="7728284" cy="4373563"/>
          </a:xfrm>
        </p:spPr>
        <p:txBody>
          <a:bodyPr/>
          <a:lstStyle/>
          <a:p>
            <a:pPr marL="228600" indent="-228600">
              <a:lnSpc>
                <a:spcPct val="114000"/>
              </a:lnSpc>
            </a:pPr>
            <a:r>
              <a:rPr lang="en-US" dirty="0"/>
              <a:t>Justification is the process of being brought into</a:t>
            </a:r>
            <a:br>
              <a:rPr lang="en-US" dirty="0"/>
            </a:br>
            <a:r>
              <a:rPr lang="en-US" dirty="0"/>
              <a:t>right relationship with God.</a:t>
            </a:r>
          </a:p>
          <a:p>
            <a:pPr marL="228600" indent="-228600">
              <a:lnSpc>
                <a:spcPct val="114000"/>
              </a:lnSpc>
            </a:pPr>
            <a:r>
              <a:rPr lang="en-US" dirty="0"/>
              <a:t>It is something God initiates; we cannot justify ourselves.</a:t>
            </a:r>
          </a:p>
          <a:p>
            <a:pPr marL="228600" indent="-228600">
              <a:lnSpc>
                <a:spcPct val="114000"/>
              </a:lnSpc>
            </a:pPr>
            <a:r>
              <a:rPr lang="en-US" dirty="0"/>
              <a:t>When we accept</a:t>
            </a:r>
            <a:br>
              <a:rPr lang="en-US" dirty="0"/>
            </a:br>
            <a:r>
              <a:rPr lang="en-US" dirty="0"/>
              <a:t>God’s mercy and</a:t>
            </a:r>
            <a:br>
              <a:rPr lang="en-US" dirty="0"/>
            </a:br>
            <a:r>
              <a:rPr lang="en-US" dirty="0"/>
              <a:t>love, our sin is</a:t>
            </a:r>
            <a:br>
              <a:rPr lang="en-US" dirty="0"/>
            </a:br>
            <a:r>
              <a:rPr lang="en-US" dirty="0"/>
              <a:t>removed and we</a:t>
            </a:r>
            <a:br>
              <a:rPr lang="en-US" dirty="0"/>
            </a:br>
            <a:r>
              <a:rPr lang="en-US" dirty="0"/>
              <a:t>receive God’s</a:t>
            </a:r>
            <a:br>
              <a:rPr lang="en-US" dirty="0"/>
            </a:br>
            <a:r>
              <a:rPr lang="en-US" dirty="0"/>
              <a:t>grace.</a:t>
            </a:r>
          </a:p>
        </p:txBody>
      </p:sp>
      <p:pic>
        <p:nvPicPr>
          <p:cNvPr id="6" name="Picture 5" descr="A group of people around each other&#10;&#10;Description automatically generated">
            <a:extLst>
              <a:ext uri="{FF2B5EF4-FFF2-40B4-BE49-F238E27FC236}">
                <a16:creationId xmlns:a16="http://schemas.microsoft.com/office/drawing/2014/main" id="{897E4B43-9C63-B443-9668-15C6EDEF45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89832" y="3048000"/>
            <a:ext cx="4191000" cy="3308684"/>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800" y="990600"/>
            <a:ext cx="8001000" cy="533400"/>
          </a:xfrm>
        </p:spPr>
        <p:txBody>
          <a:bodyPr/>
          <a:lstStyle/>
          <a:p>
            <a:r>
              <a:rPr lang="en-US" dirty="0"/>
              <a:t>Sanctification</a:t>
            </a:r>
          </a:p>
        </p:txBody>
      </p:sp>
      <p:sp>
        <p:nvSpPr>
          <p:cNvPr id="3" name="Content Placeholder 2"/>
          <p:cNvSpPr>
            <a:spLocks noGrp="1"/>
          </p:cNvSpPr>
          <p:nvPr>
            <p:ph idx="1"/>
          </p:nvPr>
        </p:nvSpPr>
        <p:spPr>
          <a:xfrm>
            <a:off x="4800600" y="1688120"/>
            <a:ext cx="4114800" cy="4373563"/>
          </a:xfrm>
        </p:spPr>
        <p:txBody>
          <a:bodyPr/>
          <a:lstStyle/>
          <a:p>
            <a:pPr marL="228600" indent="-228600">
              <a:lnSpc>
                <a:spcPct val="114000"/>
              </a:lnSpc>
            </a:pPr>
            <a:r>
              <a:rPr lang="en-US" dirty="0"/>
              <a:t>Through sanctification we are made pure, we grow in holiness, and we become more and more like Jesus.</a:t>
            </a:r>
          </a:p>
          <a:p>
            <a:pPr marL="228600" indent="-228600">
              <a:lnSpc>
                <a:spcPct val="114000"/>
              </a:lnSpc>
            </a:pPr>
            <a:r>
              <a:rPr lang="en-US" dirty="0"/>
              <a:t>Justification is the process, and sanctification is the goal.</a:t>
            </a:r>
          </a:p>
          <a:p>
            <a:pPr marL="228600" indent="-228600">
              <a:lnSpc>
                <a:spcPct val="114000"/>
              </a:lnSpc>
            </a:pPr>
            <a:r>
              <a:rPr lang="en-US" dirty="0"/>
              <a:t>God’s grace and the sacraments help us</a:t>
            </a:r>
            <a:br>
              <a:rPr lang="en-US" dirty="0"/>
            </a:br>
            <a:r>
              <a:rPr lang="en-US" dirty="0"/>
              <a:t>reach this goal.</a:t>
            </a:r>
          </a:p>
        </p:txBody>
      </p:sp>
      <p:pic>
        <p:nvPicPr>
          <p:cNvPr id="6" name="Picture 5" descr="A group of people posing for the camera&#10;&#10;Description automatically generated">
            <a:extLst>
              <a:ext uri="{FF2B5EF4-FFF2-40B4-BE49-F238E27FC236}">
                <a16:creationId xmlns:a16="http://schemas.microsoft.com/office/drawing/2014/main" id="{0EE32816-3C4B-FD43-89FC-3C71DE99430D}"/>
              </a:ext>
            </a:extLst>
          </p:cNvPr>
          <p:cNvPicPr>
            <a:picLocks noChangeAspect="1"/>
          </p:cNvPicPr>
          <p:nvPr/>
        </p:nvPicPr>
        <p:blipFill rotWithShape="1">
          <a:blip r:embed="rId3">
            <a:extLst>
              <a:ext uri="{28A0092B-C50C-407E-A947-70E740481C1C}">
                <a14:useLocalDpi xmlns:a14="http://schemas.microsoft.com/office/drawing/2010/main" val="0"/>
              </a:ext>
            </a:extLst>
          </a:blip>
          <a:srcRect l="4000" r="4572"/>
          <a:stretch/>
        </p:blipFill>
        <p:spPr>
          <a:xfrm>
            <a:off x="1524000" y="1658814"/>
            <a:ext cx="3048000" cy="4572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8153400" cy="685800"/>
          </a:xfrm>
        </p:spPr>
        <p:txBody>
          <a:bodyPr>
            <a:normAutofit/>
          </a:bodyPr>
          <a:lstStyle/>
          <a:p>
            <a:r>
              <a:rPr lang="en-US" dirty="0"/>
              <a:t>Collaborating with God’s Work</a:t>
            </a:r>
          </a:p>
        </p:txBody>
      </p:sp>
      <p:sp>
        <p:nvSpPr>
          <p:cNvPr id="3" name="Content Placeholder 2"/>
          <p:cNvSpPr>
            <a:spLocks noGrp="1"/>
          </p:cNvSpPr>
          <p:nvPr>
            <p:ph idx="1"/>
          </p:nvPr>
        </p:nvSpPr>
        <p:spPr>
          <a:xfrm>
            <a:off x="1066800" y="1676400"/>
            <a:ext cx="4343400" cy="4724400"/>
          </a:xfrm>
        </p:spPr>
        <p:txBody>
          <a:bodyPr>
            <a:normAutofit/>
          </a:bodyPr>
          <a:lstStyle/>
          <a:p>
            <a:pPr marL="228600" indent="-228600">
              <a:lnSpc>
                <a:spcPct val="110000"/>
              </a:lnSpc>
            </a:pPr>
            <a:r>
              <a:rPr lang="en-US" dirty="0"/>
              <a:t>To have merit is to be justified in the sight of God, free from sin and sanctified by his grace.</a:t>
            </a:r>
          </a:p>
          <a:p>
            <a:pPr marL="228600" indent="-228600">
              <a:lnSpc>
                <a:spcPct val="110000"/>
              </a:lnSpc>
            </a:pPr>
            <a:r>
              <a:rPr lang="en-US" dirty="0"/>
              <a:t>We do not earn merit on</a:t>
            </a:r>
            <a:br>
              <a:rPr lang="en-US" dirty="0"/>
            </a:br>
            <a:r>
              <a:rPr lang="en-US" dirty="0"/>
              <a:t>our own; it is a free gift</a:t>
            </a:r>
            <a:br>
              <a:rPr lang="en-US" dirty="0"/>
            </a:br>
            <a:r>
              <a:rPr lang="en-US" dirty="0"/>
              <a:t>from God.</a:t>
            </a:r>
          </a:p>
          <a:p>
            <a:pPr marL="228600" indent="-228600">
              <a:lnSpc>
                <a:spcPct val="110000"/>
              </a:lnSpc>
            </a:pPr>
            <a:r>
              <a:rPr lang="en-US" dirty="0"/>
              <a:t>God initiates. If we respond with faith in Jesus Christ,</a:t>
            </a:r>
            <a:br>
              <a:rPr lang="en-US" dirty="0"/>
            </a:br>
            <a:r>
              <a:rPr lang="en-US" dirty="0"/>
              <a:t>we become collaborators</a:t>
            </a:r>
            <a:br>
              <a:rPr lang="en-US" dirty="0"/>
            </a:br>
            <a:r>
              <a:rPr lang="en-US" dirty="0"/>
              <a:t>in God’s saving work.</a:t>
            </a:r>
          </a:p>
        </p:txBody>
      </p:sp>
      <p:pic>
        <p:nvPicPr>
          <p:cNvPr id="5" name="Picture 4" descr="A picture containing person, person, young, holding&#10;&#10;Description automatically generated">
            <a:extLst>
              <a:ext uri="{FF2B5EF4-FFF2-40B4-BE49-F238E27FC236}">
                <a16:creationId xmlns:a16="http://schemas.microsoft.com/office/drawing/2014/main" id="{DB0CA11F-5765-E147-8E2C-B8FE82D914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1811558"/>
            <a:ext cx="3733800" cy="436064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F05435-FBAC-4554-AAB3-01316AFC966A}"/>
              </a:ext>
            </a:extLst>
          </p:cNvPr>
          <p:cNvSpPr>
            <a:spLocks noGrp="1"/>
          </p:cNvSpPr>
          <p:nvPr>
            <p:ph type="title"/>
          </p:nvPr>
        </p:nvSpPr>
        <p:spPr>
          <a:xfrm>
            <a:off x="1371600" y="1219200"/>
            <a:ext cx="8229600" cy="914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1213F31C-7F3D-44B6-96C6-C2F2FE1E49CF}"/>
              </a:ext>
            </a:extLst>
          </p:cNvPr>
          <p:cNvSpPr>
            <a:spLocks noGrp="1"/>
          </p:cNvSpPr>
          <p:nvPr>
            <p:ph idx="1"/>
          </p:nvPr>
        </p:nvSpPr>
        <p:spPr>
          <a:xfrm>
            <a:off x="1371600" y="2057400"/>
            <a:ext cx="6477000" cy="3916363"/>
          </a:xfrm>
        </p:spPr>
        <p:txBody>
          <a:bodyPr>
            <a:normAutofit/>
          </a:bodyPr>
          <a:lstStyle/>
          <a:p>
            <a:pPr marL="0" indent="0">
              <a:buNone/>
            </a:pPr>
            <a:r>
              <a:rPr lang="en-US" sz="1400" dirty="0"/>
              <a:t>The scriptural quotations in this </a:t>
            </a:r>
            <a:r>
              <a:rPr lang="en-US" sz="1400"/>
              <a:t>presentation are </a:t>
            </a:r>
            <a:r>
              <a:rPr lang="en-US" sz="1400" dirty="0"/>
              <a:t>taken from the </a:t>
            </a:r>
            <a:r>
              <a:rPr lang="en-US" sz="1400" i="1" dirty="0"/>
              <a:t>New American Bible, revised edition </a:t>
            </a:r>
            <a:r>
              <a:rPr lang="en-US" sz="1400" dirty="0"/>
              <a:t>© 2010, 1991, 1986, 1970 Confraternity of Christian Doctrine, Inc., Washington</a:t>
            </a:r>
            <a:r>
              <a:rPr lang="en-US" sz="1400"/>
              <a:t>, DC</a:t>
            </a:r>
            <a:r>
              <a:rPr lang="en-US" sz="1400" dirty="0"/>
              <a:t>.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a:p>
            <a:pPr marL="0" indent="0">
              <a:buNone/>
            </a:pPr>
            <a:endParaRPr lang="en-US" dirty="0"/>
          </a:p>
        </p:txBody>
      </p:sp>
    </p:spTree>
    <p:extLst>
      <p:ext uri="{BB962C8B-B14F-4D97-AF65-F5344CB8AC3E}">
        <p14:creationId xmlns:p14="http://schemas.microsoft.com/office/powerpoint/2010/main" val="2758898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erson standing in front of a beach&#10;&#10;Description automatically generated">
            <a:extLst>
              <a:ext uri="{FF2B5EF4-FFF2-40B4-BE49-F238E27FC236}">
                <a16:creationId xmlns:a16="http://schemas.microsoft.com/office/drawing/2014/main" id="{349D809A-F4DC-E64A-A474-37BEF91723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6400" y="2203450"/>
            <a:ext cx="5791200" cy="3740150"/>
          </a:xfrm>
          <a:prstGeom prst="rect">
            <a:avLst/>
          </a:prstGeom>
        </p:spPr>
      </p:pic>
      <p:sp>
        <p:nvSpPr>
          <p:cNvPr id="4" name="Title 4">
            <a:extLst>
              <a:ext uri="{FF2B5EF4-FFF2-40B4-BE49-F238E27FC236}">
                <a16:creationId xmlns:a16="http://schemas.microsoft.com/office/drawing/2014/main" id="{B1EF6226-43AC-FD47-9BD3-EA4F89D01191}"/>
              </a:ext>
            </a:extLst>
          </p:cNvPr>
          <p:cNvSpPr txBox="1">
            <a:spLocks/>
          </p:cNvSpPr>
          <p:nvPr/>
        </p:nvSpPr>
        <p:spPr>
          <a:xfrm>
            <a:off x="685800" y="8382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
        <p:nvSpPr>
          <p:cNvPr id="6" name="Title 4">
            <a:extLst>
              <a:ext uri="{FF2B5EF4-FFF2-40B4-BE49-F238E27FC236}">
                <a16:creationId xmlns:a16="http://schemas.microsoft.com/office/drawing/2014/main" id="{E018AE10-43C2-2248-AA4A-7A17940E0C94}"/>
              </a:ext>
            </a:extLst>
          </p:cNvPr>
          <p:cNvSpPr txBox="1">
            <a:spLocks/>
          </p:cNvSpPr>
          <p:nvPr/>
        </p:nvSpPr>
        <p:spPr>
          <a:xfrm>
            <a:off x="1485900" y="1081786"/>
            <a:ext cx="6172200" cy="12192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3200"/>
              <a:t>Why does it matter </a:t>
            </a:r>
            <a:r>
              <a:rPr lang="en-US" sz="3200" dirty="0"/>
              <a:t>h</a:t>
            </a:r>
            <a:r>
              <a:rPr lang="en-US" sz="3200"/>
              <a:t>ow I act</a:t>
            </a:r>
            <a:r>
              <a:rPr lang="en-US" sz="3200"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66800" y="876301"/>
            <a:ext cx="8229600" cy="533400"/>
          </a:xfrm>
        </p:spPr>
        <p:txBody>
          <a:bodyPr/>
          <a:lstStyle/>
          <a:p>
            <a:r>
              <a:rPr lang="en-US" dirty="0"/>
              <a:t>We Are Created for Love and Happiness</a:t>
            </a:r>
          </a:p>
        </p:txBody>
      </p:sp>
      <p:sp>
        <p:nvSpPr>
          <p:cNvPr id="6" name="Content Placeholder 5"/>
          <p:cNvSpPr>
            <a:spLocks noGrp="1"/>
          </p:cNvSpPr>
          <p:nvPr>
            <p:ph idx="1"/>
          </p:nvPr>
        </p:nvSpPr>
        <p:spPr>
          <a:xfrm>
            <a:off x="1060704" y="1600200"/>
            <a:ext cx="8100646" cy="4648199"/>
          </a:xfrm>
        </p:spPr>
        <p:txBody>
          <a:bodyPr>
            <a:normAutofit lnSpcReduction="10000"/>
          </a:bodyPr>
          <a:lstStyle/>
          <a:p>
            <a:pPr marL="228600" indent="-228600">
              <a:lnSpc>
                <a:spcPct val="114000"/>
              </a:lnSpc>
            </a:pPr>
            <a:r>
              <a:rPr lang="en-US" sz="2200" dirty="0"/>
              <a:t>A core truth in Scripture and Tradition: God created human beings to live in loving relationship with him and one another.</a:t>
            </a:r>
          </a:p>
          <a:p>
            <a:pPr marL="228600" indent="-228600">
              <a:lnSpc>
                <a:spcPct val="114000"/>
              </a:lnSpc>
            </a:pPr>
            <a:r>
              <a:rPr lang="en-US" sz="2200" dirty="0"/>
              <a:t>The effects of</a:t>
            </a:r>
            <a:br>
              <a:rPr lang="en-US" sz="2200" dirty="0"/>
            </a:br>
            <a:r>
              <a:rPr lang="en-US" sz="2200" dirty="0"/>
              <a:t>Original Sin make</a:t>
            </a:r>
            <a:br>
              <a:rPr lang="en-US" sz="2200" dirty="0"/>
            </a:br>
            <a:r>
              <a:rPr lang="en-US" sz="2200" dirty="0"/>
              <a:t>it difficult to live as</a:t>
            </a:r>
            <a:br>
              <a:rPr lang="en-US" sz="2200" dirty="0"/>
            </a:br>
            <a:r>
              <a:rPr lang="en-US" sz="2200" dirty="0"/>
              <a:t>God calls us to live.</a:t>
            </a:r>
          </a:p>
          <a:p>
            <a:pPr marL="228600" indent="-228600">
              <a:lnSpc>
                <a:spcPct val="114000"/>
              </a:lnSpc>
            </a:pPr>
            <a:r>
              <a:rPr lang="en-US" sz="2200" dirty="0"/>
              <a:t>God has been at</a:t>
            </a:r>
            <a:br>
              <a:rPr lang="en-US" sz="2200" dirty="0"/>
            </a:br>
            <a:r>
              <a:rPr lang="en-US" sz="2200" dirty="0"/>
              <a:t>work throughout</a:t>
            </a:r>
            <a:br>
              <a:rPr lang="en-US" sz="2200" dirty="0"/>
            </a:br>
            <a:r>
              <a:rPr lang="en-US" sz="2200" dirty="0"/>
              <a:t>history to restore</a:t>
            </a:r>
            <a:br>
              <a:rPr lang="en-US" sz="2200" dirty="0"/>
            </a:br>
            <a:r>
              <a:rPr lang="en-US" sz="2200" dirty="0"/>
              <a:t>us to perfect loving</a:t>
            </a:r>
            <a:br>
              <a:rPr lang="en-US" sz="2200" dirty="0"/>
            </a:br>
            <a:r>
              <a:rPr lang="en-US" sz="2200" dirty="0"/>
              <a:t>communion with him</a:t>
            </a:r>
            <a:br>
              <a:rPr lang="en-US" sz="2200" dirty="0"/>
            </a:br>
            <a:r>
              <a:rPr lang="en-US" sz="2200" dirty="0"/>
              <a:t>and one another.</a:t>
            </a:r>
          </a:p>
        </p:txBody>
      </p:sp>
      <p:pic>
        <p:nvPicPr>
          <p:cNvPr id="3" name="Picture 2">
            <a:extLst>
              <a:ext uri="{FF2B5EF4-FFF2-40B4-BE49-F238E27FC236}">
                <a16:creationId xmlns:a16="http://schemas.microsoft.com/office/drawing/2014/main" id="{19D78224-8C85-B341-9ABE-F9FCB8A0C6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0918" y="2667000"/>
            <a:ext cx="4686300" cy="3124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75933"/>
            <a:ext cx="6781800" cy="533400"/>
          </a:xfrm>
        </p:spPr>
        <p:txBody>
          <a:bodyPr/>
          <a:lstStyle/>
          <a:p>
            <a:r>
              <a:rPr lang="en-US" dirty="0"/>
              <a:t>Created in God’s Image and Likeness</a:t>
            </a:r>
          </a:p>
        </p:txBody>
      </p:sp>
      <p:sp>
        <p:nvSpPr>
          <p:cNvPr id="3" name="Content Placeholder 2"/>
          <p:cNvSpPr>
            <a:spLocks noGrp="1"/>
          </p:cNvSpPr>
          <p:nvPr>
            <p:ph idx="1"/>
          </p:nvPr>
        </p:nvSpPr>
        <p:spPr>
          <a:xfrm>
            <a:off x="914400" y="1600200"/>
            <a:ext cx="7848600" cy="4373563"/>
          </a:xfrm>
        </p:spPr>
        <p:txBody>
          <a:bodyPr>
            <a:normAutofit/>
          </a:bodyPr>
          <a:lstStyle/>
          <a:p>
            <a:pPr marL="228600" indent="-228600">
              <a:lnSpc>
                <a:spcPct val="114000"/>
              </a:lnSpc>
            </a:pPr>
            <a:r>
              <a:rPr lang="en-US" sz="2200" dirty="0"/>
              <a:t>“Then God said: ‘Let us make human beings in our image, after our likeness’” (Genesis 1:26).</a:t>
            </a:r>
          </a:p>
          <a:p>
            <a:pPr marL="228600" indent="-228600">
              <a:lnSpc>
                <a:spcPct val="114000"/>
              </a:lnSpc>
            </a:pPr>
            <a:r>
              <a:rPr lang="en-US" sz="2200" dirty="0"/>
              <a:t>Three gifts from God allow us to be in true, loving  communion with him: our soul, intellect, and free will.</a:t>
            </a:r>
          </a:p>
        </p:txBody>
      </p:sp>
      <p:pic>
        <p:nvPicPr>
          <p:cNvPr id="5" name="Picture 4">
            <a:extLst>
              <a:ext uri="{FF2B5EF4-FFF2-40B4-BE49-F238E27FC236}">
                <a16:creationId xmlns:a16="http://schemas.microsoft.com/office/drawing/2014/main" id="{5F5DDE71-902C-B347-A075-9206DF03BB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0" y="3429000"/>
            <a:ext cx="5410200" cy="299815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95652-B4E3-451A-B779-CD3A1D50995A}"/>
              </a:ext>
            </a:extLst>
          </p:cNvPr>
          <p:cNvSpPr>
            <a:spLocks noGrp="1"/>
          </p:cNvSpPr>
          <p:nvPr>
            <p:ph type="title"/>
          </p:nvPr>
        </p:nvSpPr>
        <p:spPr>
          <a:xfrm>
            <a:off x="2590800" y="1371600"/>
            <a:ext cx="5867400" cy="533400"/>
          </a:xfrm>
        </p:spPr>
        <p:txBody>
          <a:bodyPr/>
          <a:lstStyle/>
          <a:p>
            <a:r>
              <a:rPr lang="en-US" dirty="0"/>
              <a:t>Discuss: Three Important Gifts </a:t>
            </a:r>
          </a:p>
        </p:txBody>
      </p:sp>
      <p:sp>
        <p:nvSpPr>
          <p:cNvPr id="3" name="Content Placeholder 2">
            <a:extLst>
              <a:ext uri="{FF2B5EF4-FFF2-40B4-BE49-F238E27FC236}">
                <a16:creationId xmlns:a16="http://schemas.microsoft.com/office/drawing/2014/main" id="{CC23766C-E42C-4A84-B217-BAE5E2FB54E8}"/>
              </a:ext>
            </a:extLst>
          </p:cNvPr>
          <p:cNvSpPr>
            <a:spLocks noGrp="1"/>
          </p:cNvSpPr>
          <p:nvPr>
            <p:ph idx="1"/>
          </p:nvPr>
        </p:nvSpPr>
        <p:spPr>
          <a:xfrm>
            <a:off x="2743200" y="1994388"/>
            <a:ext cx="4876800" cy="2869223"/>
          </a:xfrm>
        </p:spPr>
        <p:txBody>
          <a:bodyPr>
            <a:normAutofit/>
          </a:bodyPr>
          <a:lstStyle/>
          <a:p>
            <a:pPr marL="0" indent="0">
              <a:lnSpc>
                <a:spcPct val="114000"/>
              </a:lnSpc>
              <a:buNone/>
            </a:pPr>
            <a:r>
              <a:rPr lang="en-US" dirty="0"/>
              <a:t>How are the gifts of our soul, our intellect, and our free will signs of our being created in God’s image?</a:t>
            </a:r>
          </a:p>
        </p:txBody>
      </p:sp>
      <p:pic>
        <p:nvPicPr>
          <p:cNvPr id="9" name="Picture 8" descr="Icon&#10;&#10;Description automatically generated">
            <a:extLst>
              <a:ext uri="{FF2B5EF4-FFF2-40B4-BE49-F238E27FC236}">
                <a16:creationId xmlns:a16="http://schemas.microsoft.com/office/drawing/2014/main" id="{1608CFA2-44B3-4945-8ADD-BF0C8A78C0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38543428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6112" y="1104900"/>
            <a:ext cx="8229600" cy="533400"/>
          </a:xfrm>
        </p:spPr>
        <p:txBody>
          <a:bodyPr>
            <a:normAutofit/>
          </a:bodyPr>
          <a:lstStyle/>
          <a:p>
            <a:r>
              <a:rPr lang="en-US" dirty="0"/>
              <a:t>Human Freedom Leads to Moral Choices</a:t>
            </a:r>
          </a:p>
        </p:txBody>
      </p:sp>
      <p:sp>
        <p:nvSpPr>
          <p:cNvPr id="3" name="Content Placeholder 2"/>
          <p:cNvSpPr>
            <a:spLocks noGrp="1"/>
          </p:cNvSpPr>
          <p:nvPr>
            <p:ph idx="1"/>
          </p:nvPr>
        </p:nvSpPr>
        <p:spPr>
          <a:xfrm>
            <a:off x="4572000" y="1836303"/>
            <a:ext cx="3896832" cy="4373563"/>
          </a:xfrm>
        </p:spPr>
        <p:txBody>
          <a:bodyPr>
            <a:normAutofit fontScale="92500" lnSpcReduction="10000"/>
          </a:bodyPr>
          <a:lstStyle/>
          <a:p>
            <a:pPr marL="228600" indent="-228600">
              <a:lnSpc>
                <a:spcPct val="110000"/>
              </a:lnSpc>
            </a:pPr>
            <a:r>
              <a:rPr lang="en-US" dirty="0"/>
              <a:t>Our free will allows us to choose to act in ways that are consistent with God’s plan.</a:t>
            </a:r>
          </a:p>
          <a:p>
            <a:pPr marL="228600" indent="-228600">
              <a:lnSpc>
                <a:spcPct val="110000"/>
              </a:lnSpc>
            </a:pPr>
            <a:r>
              <a:rPr lang="en-US" dirty="0"/>
              <a:t>Human freedom also means that we are responsible for the choices we make.</a:t>
            </a:r>
          </a:p>
          <a:p>
            <a:pPr marL="228600" indent="-228600">
              <a:lnSpc>
                <a:spcPct val="110000"/>
              </a:lnSpc>
            </a:pPr>
            <a:r>
              <a:rPr lang="en-US" dirty="0"/>
              <a:t>Certain factors—such as fear or ignorance—can affect our freedom to choose.</a:t>
            </a:r>
          </a:p>
          <a:p>
            <a:endParaRPr lang="en-US" dirty="0"/>
          </a:p>
        </p:txBody>
      </p:sp>
      <p:pic>
        <p:nvPicPr>
          <p:cNvPr id="14" name="Picture 13" descr="A picture containing group, row, standing, person&#10;&#10;Description automatically generated">
            <a:extLst>
              <a:ext uri="{FF2B5EF4-FFF2-40B4-BE49-F238E27FC236}">
                <a16:creationId xmlns:a16="http://schemas.microsoft.com/office/drawing/2014/main" id="{72875E0D-2C7D-AD43-AD5D-B5393F6D469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4214"/>
          <a:stretch/>
        </p:blipFill>
        <p:spPr>
          <a:xfrm>
            <a:off x="990600" y="1869831"/>
            <a:ext cx="3340729" cy="346416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D36A02E-DF92-4555-A9C8-0292C08A2028}"/>
              </a:ext>
            </a:extLst>
          </p:cNvPr>
          <p:cNvSpPr txBox="1">
            <a:spLocks/>
          </p:cNvSpPr>
          <p:nvPr/>
        </p:nvSpPr>
        <p:spPr>
          <a:xfrm>
            <a:off x="457200" y="1752600"/>
            <a:ext cx="8229600" cy="42973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Font typeface="Arial" pitchFamily="34" charset="0"/>
              <a:buNone/>
            </a:pPr>
            <a:r>
              <a:rPr lang="en-US" b="1" dirty="0"/>
              <a:t>Etiology</a:t>
            </a:r>
            <a:r>
              <a:rPr lang="en-US" dirty="0"/>
              <a:t> is the explanation of the origins of things that are difficult to understand. </a:t>
            </a:r>
          </a:p>
          <a:p>
            <a:pPr marL="228600" indent="-228600">
              <a:lnSpc>
                <a:spcPct val="114000"/>
              </a:lnSpc>
            </a:pPr>
            <a:r>
              <a:rPr lang="en-US" dirty="0"/>
              <a:t>It </a:t>
            </a:r>
            <a:r>
              <a:rPr lang="en-US" i="1" dirty="0"/>
              <a:t>is</a:t>
            </a:r>
            <a:r>
              <a:rPr lang="en-US" dirty="0"/>
              <a:t> a literary technique.</a:t>
            </a:r>
          </a:p>
          <a:p>
            <a:pPr marL="228600" indent="-228600">
              <a:lnSpc>
                <a:spcPct val="114000"/>
              </a:lnSpc>
            </a:pPr>
            <a:r>
              <a:rPr lang="en-US" dirty="0"/>
              <a:t>It </a:t>
            </a:r>
            <a:r>
              <a:rPr lang="en-US" i="1" dirty="0"/>
              <a:t>is not</a:t>
            </a:r>
            <a:r>
              <a:rPr lang="en-US" dirty="0"/>
              <a:t> used to provide </a:t>
            </a:r>
            <a:br>
              <a:rPr lang="en-US" dirty="0"/>
            </a:br>
            <a:r>
              <a:rPr lang="en-US" dirty="0"/>
              <a:t>scientific explanations.</a:t>
            </a:r>
          </a:p>
          <a:p>
            <a:pPr marL="228600" indent="-228600">
              <a:lnSpc>
                <a:spcPct val="114000"/>
              </a:lnSpc>
            </a:pPr>
            <a:r>
              <a:rPr lang="en-US" dirty="0"/>
              <a:t>It</a:t>
            </a:r>
            <a:r>
              <a:rPr lang="en-US" i="1" dirty="0"/>
              <a:t> is </a:t>
            </a:r>
            <a:r>
              <a:rPr lang="en-US" dirty="0"/>
              <a:t>a human author’s </a:t>
            </a:r>
            <a:br>
              <a:rPr lang="en-US" dirty="0"/>
            </a:br>
            <a:r>
              <a:rPr lang="en-US" dirty="0"/>
              <a:t>creative explanation to </a:t>
            </a:r>
            <a:br>
              <a:rPr lang="en-US" dirty="0"/>
            </a:br>
            <a:r>
              <a:rPr lang="en-US" dirty="0"/>
              <a:t>convey a religious truth. </a:t>
            </a:r>
          </a:p>
        </p:txBody>
      </p:sp>
      <p:sp>
        <p:nvSpPr>
          <p:cNvPr id="2" name="Title 1"/>
          <p:cNvSpPr>
            <a:spLocks noGrp="1"/>
          </p:cNvSpPr>
          <p:nvPr>
            <p:ph type="body" sz="quarter" idx="12"/>
          </p:nvPr>
        </p:nvSpPr>
        <p:spPr>
          <a:xfrm>
            <a:off x="457200" y="990600"/>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Biblical Etiologies</a:t>
            </a:r>
          </a:p>
        </p:txBody>
      </p:sp>
      <p:pic>
        <p:nvPicPr>
          <p:cNvPr id="4" name="Picture 3" descr="A picture containing sunset, sun, person&#10;&#10;Description automatically generated">
            <a:extLst>
              <a:ext uri="{FF2B5EF4-FFF2-40B4-BE49-F238E27FC236}">
                <a16:creationId xmlns:a16="http://schemas.microsoft.com/office/drawing/2014/main" id="{C1A78811-32E9-5F44-B5AB-926E61920C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68236" y="2374793"/>
            <a:ext cx="4775764" cy="337068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838200"/>
            <a:ext cx="8229600" cy="533400"/>
          </a:xfrm>
        </p:spPr>
        <p:txBody>
          <a:bodyPr/>
          <a:lstStyle/>
          <a:p>
            <a:r>
              <a:rPr lang="en-US" dirty="0"/>
              <a:t>Consequences of Original Sin</a:t>
            </a:r>
          </a:p>
        </p:txBody>
      </p:sp>
      <p:sp>
        <p:nvSpPr>
          <p:cNvPr id="3" name="Content Placeholder 2"/>
          <p:cNvSpPr>
            <a:spLocks noGrp="1"/>
          </p:cNvSpPr>
          <p:nvPr>
            <p:ph idx="1"/>
          </p:nvPr>
        </p:nvSpPr>
        <p:spPr>
          <a:xfrm>
            <a:off x="1143000" y="1447801"/>
            <a:ext cx="3352801" cy="4571999"/>
          </a:xfrm>
        </p:spPr>
        <p:txBody>
          <a:bodyPr>
            <a:normAutofit lnSpcReduction="10000"/>
          </a:bodyPr>
          <a:lstStyle/>
          <a:p>
            <a:pPr marL="228600" indent="-228600">
              <a:lnSpc>
                <a:spcPct val="114000"/>
              </a:lnSpc>
            </a:pPr>
            <a:r>
              <a:rPr lang="en-US" dirty="0"/>
              <a:t>Human nature is weakened. What should be natural</a:t>
            </a:r>
            <a:br>
              <a:rPr lang="en-US" dirty="0"/>
            </a:br>
            <a:r>
              <a:rPr lang="en-US" dirty="0"/>
              <a:t>to us is harder and more challenging.</a:t>
            </a:r>
          </a:p>
          <a:p>
            <a:pPr marL="228600" indent="-228600">
              <a:lnSpc>
                <a:spcPct val="114000"/>
              </a:lnSpc>
            </a:pPr>
            <a:r>
              <a:rPr lang="en-US" dirty="0"/>
              <a:t>Moral decisions are more difficult and confusing.</a:t>
            </a:r>
          </a:p>
          <a:p>
            <a:pPr marL="228600" indent="-228600">
              <a:lnSpc>
                <a:spcPct val="114000"/>
              </a:lnSpc>
            </a:pPr>
            <a:r>
              <a:rPr lang="en-US" dirty="0"/>
              <a:t>Our relationship</a:t>
            </a:r>
            <a:br>
              <a:rPr lang="en-US" dirty="0"/>
            </a:br>
            <a:r>
              <a:rPr lang="en-US" dirty="0"/>
              <a:t>with God is clouded and hidden.</a:t>
            </a:r>
          </a:p>
          <a:p>
            <a:pPr marL="0" indent="0">
              <a:buNone/>
            </a:pPr>
            <a:endParaRPr lang="en-US" dirty="0"/>
          </a:p>
        </p:txBody>
      </p:sp>
      <p:pic>
        <p:nvPicPr>
          <p:cNvPr id="5" name="Picture 4" descr="A sunset in the background&#10;&#10;Description automatically generated">
            <a:extLst>
              <a:ext uri="{FF2B5EF4-FFF2-40B4-BE49-F238E27FC236}">
                <a16:creationId xmlns:a16="http://schemas.microsoft.com/office/drawing/2014/main" id="{6DA403B9-993B-DC46-A76D-621DBAFA4D7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4895"/>
          <a:stretch/>
        </p:blipFill>
        <p:spPr>
          <a:xfrm>
            <a:off x="4648200" y="1885950"/>
            <a:ext cx="4495800" cy="33718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95652-B4E3-451A-B779-CD3A1D50995A}"/>
              </a:ext>
            </a:extLst>
          </p:cNvPr>
          <p:cNvSpPr>
            <a:spLocks noGrp="1"/>
          </p:cNvSpPr>
          <p:nvPr>
            <p:ph type="title"/>
          </p:nvPr>
        </p:nvSpPr>
        <p:spPr>
          <a:xfrm>
            <a:off x="2397369" y="1441938"/>
            <a:ext cx="8229600" cy="533400"/>
          </a:xfrm>
        </p:spPr>
        <p:txBody>
          <a:bodyPr/>
          <a:lstStyle/>
          <a:p>
            <a:r>
              <a:rPr lang="en-US" dirty="0"/>
              <a:t>Discuss</a:t>
            </a:r>
          </a:p>
        </p:txBody>
      </p:sp>
      <p:sp>
        <p:nvSpPr>
          <p:cNvPr id="3" name="Content Placeholder 2">
            <a:extLst>
              <a:ext uri="{FF2B5EF4-FFF2-40B4-BE49-F238E27FC236}">
                <a16:creationId xmlns:a16="http://schemas.microsoft.com/office/drawing/2014/main" id="{CC23766C-E42C-4A84-B217-BAE5E2FB54E8}"/>
              </a:ext>
            </a:extLst>
          </p:cNvPr>
          <p:cNvSpPr>
            <a:spLocks noGrp="1"/>
          </p:cNvSpPr>
          <p:nvPr>
            <p:ph idx="1"/>
          </p:nvPr>
        </p:nvSpPr>
        <p:spPr>
          <a:xfrm>
            <a:off x="2590800" y="2004646"/>
            <a:ext cx="5791200" cy="2033954"/>
          </a:xfrm>
        </p:spPr>
        <p:txBody>
          <a:bodyPr/>
          <a:lstStyle/>
          <a:p>
            <a:pPr marL="0" indent="0">
              <a:lnSpc>
                <a:spcPct val="114000"/>
              </a:lnSpc>
              <a:buNone/>
            </a:pPr>
            <a:r>
              <a:rPr lang="en-US" dirty="0"/>
              <a:t>What would you include in a description for living a happy and fulfilling life? List as many things as you can.</a:t>
            </a:r>
          </a:p>
        </p:txBody>
      </p:sp>
      <p:pic>
        <p:nvPicPr>
          <p:cNvPr id="4" name="Picture 3" descr="Icon&#10;&#10;Description automatically generated">
            <a:extLst>
              <a:ext uri="{FF2B5EF4-FFF2-40B4-BE49-F238E27FC236}">
                <a16:creationId xmlns:a16="http://schemas.microsoft.com/office/drawing/2014/main" id="{8FCE71B2-7800-6E40-97E2-D59C694E937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Tree>
    <p:extLst>
      <p:ext uri="{BB962C8B-B14F-4D97-AF65-F5344CB8AC3E}">
        <p14:creationId xmlns:p14="http://schemas.microsoft.com/office/powerpoint/2010/main" val="2319997806"/>
      </p:ext>
    </p:extLst>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8990</TotalTime>
  <Words>1569</Words>
  <Application>Microsoft Office PowerPoint</Application>
  <PresentationFormat>On-screen Show (4:3)</PresentationFormat>
  <Paragraphs>111</Paragraphs>
  <Slides>15</Slides>
  <Notes>14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LIC Presentation template</vt:lpstr>
      <vt:lpstr>Moral Choices and God’s Plan</vt:lpstr>
      <vt:lpstr>PowerPoint Presentation</vt:lpstr>
      <vt:lpstr>We Are Created for Love and Happiness</vt:lpstr>
      <vt:lpstr>Created in God’s Image and Likeness</vt:lpstr>
      <vt:lpstr>Discuss: Three Important Gifts </vt:lpstr>
      <vt:lpstr>Human Freedom Leads to Moral Choices</vt:lpstr>
      <vt:lpstr>PowerPoint Presentation</vt:lpstr>
      <vt:lpstr>Consequences of Original Sin</vt:lpstr>
      <vt:lpstr>Discuss</vt:lpstr>
      <vt:lpstr>The Beatitudes</vt:lpstr>
      <vt:lpstr>The Beatitudes Bring Meaning to Our Moral Choices</vt:lpstr>
      <vt:lpstr>Justification</vt:lpstr>
      <vt:lpstr>Sanctification</vt:lpstr>
      <vt:lpstr>Collaborating with God’s Work</vt:lpstr>
      <vt:lpstr>Acknowledgment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Moral Choices and God’s Plan</dc:title>
  <dc:creator>Brian Singer-Towns</dc:creator>
  <cp:lastModifiedBy>Becky Gochanour</cp:lastModifiedBy>
  <cp:revision>94</cp:revision>
  <dcterms:created xsi:type="dcterms:W3CDTF">2020-10-13T15:41:32Z</dcterms:created>
  <dcterms:modified xsi:type="dcterms:W3CDTF">2020-12-02T17:27:40Z</dcterms:modified>
</cp:coreProperties>
</file>